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Arimo" panose="020B0604020202020204" pitchFamily="34" charset="0"/>
      <p:regular r:id="rId15"/>
      <p:bold r:id="rId16"/>
      <p:italic r:id="rId17"/>
      <p:boldItalic r:id="rId18"/>
    </p:embeddedFont>
    <p:embeddedFont>
      <p:font typeface="Azeret Mono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5"/>
  </p:normalViewPr>
  <p:slideViewPr>
    <p:cSldViewPr snapToGrid="0">
      <p:cViewPr varScale="1">
        <p:scale>
          <a:sx n="119" d="100"/>
          <a:sy n="119" d="100"/>
        </p:scale>
        <p:origin x="5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1] Introduction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(Start the presentation)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"Hello everyone. I am </a:t>
            </a:r>
            <a:r>
              <a:rPr lang="en-US" b="1">
                <a:solidFill>
                  <a:schemeClr val="dk1"/>
                </a:solidFill>
              </a:rPr>
              <a:t>Chih Wei Shiu</a:t>
            </a:r>
            <a:r>
              <a:rPr lang="en-US">
                <a:solidFill>
                  <a:schemeClr val="dk1"/>
                </a:solidFill>
              </a:rPr>
              <a:t>. Today, I will talk about our project: </a:t>
            </a:r>
            <a:r>
              <a:rPr lang="en-US" b="1">
                <a:solidFill>
                  <a:schemeClr val="dk1"/>
                </a:solidFill>
              </a:rPr>
              <a:t>Using VR to save Puyuma Hunting Culture</a:t>
            </a:r>
            <a:r>
              <a:rPr lang="en-US">
                <a:solidFill>
                  <a:schemeClr val="dk1"/>
                </a:solidFill>
              </a:rPr>
              <a:t>. We worked with the </a:t>
            </a:r>
            <a:r>
              <a:rPr lang="en-US" b="1">
                <a:solidFill>
                  <a:schemeClr val="dk1"/>
                </a:solidFill>
              </a:rPr>
              <a:t>Nanwang Tribe</a:t>
            </a:r>
            <a:r>
              <a:rPr lang="en-US">
                <a:solidFill>
                  <a:schemeClr val="dk1"/>
                </a:solidFill>
              </a:rPr>
              <a:t> in Taiwan."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34FE9229-6F79-1E24-3A99-F8856AEB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>
            <a:extLst>
              <a:ext uri="{FF2B5EF4-FFF2-40B4-BE49-F238E27FC236}">
                <a16:creationId xmlns:a16="http://schemas.microsoft.com/office/drawing/2014/main" id="{E9AFE5D1-A864-C9C3-1349-E797676B8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9] Expert Feedback (7:30)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"We asked tribe experts to play our game. They helped us fix mistakes.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Mistake 1:</a:t>
            </a:r>
            <a:r>
              <a:rPr lang="en-US">
                <a:solidFill>
                  <a:schemeClr val="dk1"/>
                </a:solidFill>
              </a:rPr>
              <a:t> We put weapons inside the camp. They said: </a:t>
            </a:r>
            <a:r>
              <a:rPr lang="en-US" b="1">
                <a:solidFill>
                  <a:schemeClr val="dk1"/>
                </a:solidFill>
              </a:rPr>
              <a:t>'No, that is bad luck.'</a:t>
            </a:r>
            <a:r>
              <a:rPr lang="en-US">
                <a:solidFill>
                  <a:schemeClr val="dk1"/>
                </a:solidFill>
              </a:rPr>
              <a:t> So we moved it.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Mistake 2:</a:t>
            </a:r>
            <a:r>
              <a:rPr lang="en-US">
                <a:solidFill>
                  <a:schemeClr val="dk1"/>
                </a:solidFill>
              </a:rPr>
              <a:t> Our gun was too modern. We changed it to a </a:t>
            </a:r>
            <a:r>
              <a:rPr lang="en-US" b="1">
                <a:solidFill>
                  <a:schemeClr val="dk1"/>
                </a:solidFill>
              </a:rPr>
              <a:t>handmade gun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Their advice made our game </a:t>
            </a:r>
            <a:r>
              <a:rPr lang="en-US" b="1">
                <a:solidFill>
                  <a:schemeClr val="dk1"/>
                </a:solidFill>
              </a:rPr>
              <a:t>correct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>
            <a:extLst>
              <a:ext uri="{FF2B5EF4-FFF2-40B4-BE49-F238E27FC236}">
                <a16:creationId xmlns:a16="http://schemas.microsoft.com/office/drawing/2014/main" id="{5A20D1FC-8445-94B9-2545-A99B83747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700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10] Conclusion (8:30)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"To finish: Our VR game helps kids learn safely. It helps tourists understand the culture. In the future, we will add more rules to protect nature.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My English is limited, so if you have any questions, let's discuss them after the presentation.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Thank you for listening."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2] The Problem (0:45)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"Why did we make this game? Because this culture is </a:t>
            </a:r>
            <a:r>
              <a:rPr lang="en-US" b="1">
                <a:solidFill>
                  <a:schemeClr val="dk1"/>
                </a:solidFill>
              </a:rPr>
              <a:t>disappearing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Young people are forgetting the traditions.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Laws in Taiwan are very </a:t>
            </a:r>
            <a:r>
              <a:rPr lang="en-US" b="1">
                <a:solidFill>
                  <a:schemeClr val="dk1"/>
                </a:solidFill>
              </a:rPr>
              <a:t>strict</a:t>
            </a:r>
            <a:r>
              <a:rPr lang="en-US">
                <a:solidFill>
                  <a:schemeClr val="dk1"/>
                </a:solidFill>
              </a:rPr>
              <a:t> about hunting.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Real hunting is </a:t>
            </a:r>
            <a:r>
              <a:rPr lang="en-US" b="1">
                <a:solidFill>
                  <a:schemeClr val="dk1"/>
                </a:solidFill>
              </a:rPr>
              <a:t>dangerous</a:t>
            </a:r>
            <a:r>
              <a:rPr lang="en-US">
                <a:solidFill>
                  <a:schemeClr val="dk1"/>
                </a:solidFill>
              </a:rPr>
              <a:t> for children.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So, we need a </a:t>
            </a:r>
            <a:r>
              <a:rPr lang="en-US" b="1">
                <a:solidFill>
                  <a:schemeClr val="dk1"/>
                </a:solidFill>
              </a:rPr>
              <a:t>safe way</a:t>
            </a:r>
            <a:r>
              <a:rPr lang="en-US">
                <a:solidFill>
                  <a:schemeClr val="dk1"/>
                </a:solidFill>
              </a:rPr>
              <a:t> to teach it."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3] The Solution: VR (1:45)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"Our solution is </a:t>
            </a:r>
            <a:r>
              <a:rPr lang="en-US" b="1">
                <a:solidFill>
                  <a:schemeClr val="dk1"/>
                </a:solidFill>
              </a:rPr>
              <a:t>VR</a:t>
            </a:r>
            <a:r>
              <a:rPr lang="en-US">
                <a:solidFill>
                  <a:schemeClr val="dk1"/>
                </a:solidFill>
              </a:rPr>
              <a:t>. VR is great because it </a:t>
            </a:r>
            <a:r>
              <a:rPr lang="en-US" b="1">
                <a:solidFill>
                  <a:schemeClr val="dk1"/>
                </a:solidFill>
              </a:rPr>
              <a:t>feels real</a:t>
            </a:r>
            <a:r>
              <a:rPr lang="en-US">
                <a:solidFill>
                  <a:schemeClr val="dk1"/>
                </a:solidFill>
              </a:rPr>
              <a:t>. Students can go into the forest without leaving the classroom. It is safe. It is fun. And they can </a:t>
            </a:r>
            <a:r>
              <a:rPr lang="en-US" b="1">
                <a:solidFill>
                  <a:schemeClr val="dk1"/>
                </a:solidFill>
              </a:rPr>
              <a:t>learn culture while playing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4] Cultural Stories (2:45)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"Our game follows the real </a:t>
            </a:r>
            <a:r>
              <a:rPr lang="en-US" b="1">
                <a:solidFill>
                  <a:schemeClr val="dk1"/>
                </a:solidFill>
              </a:rPr>
              <a:t>Grand Hunting Festival</a:t>
            </a:r>
            <a:r>
              <a:rPr lang="en-US">
                <a:solidFill>
                  <a:schemeClr val="dk1"/>
                </a:solidFill>
              </a:rPr>
              <a:t>. Players will see important rituals: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b="1">
                <a:solidFill>
                  <a:schemeClr val="dk1"/>
                </a:solidFill>
              </a:rPr>
              <a:t>The Spirit Line:</a:t>
            </a:r>
            <a:r>
              <a:rPr lang="en-US">
                <a:solidFill>
                  <a:schemeClr val="dk1"/>
                </a:solidFill>
              </a:rPr>
              <a:t> A grass line to stop ghosts.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b="1">
                <a:solidFill>
                  <a:schemeClr val="dk1"/>
                </a:solidFill>
              </a:rPr>
              <a:t>The Camp:</a:t>
            </a:r>
            <a:r>
              <a:rPr lang="en-US">
                <a:solidFill>
                  <a:schemeClr val="dk1"/>
                </a:solidFill>
              </a:rPr>
              <a:t> Learning respect for elders.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b="1">
                <a:solidFill>
                  <a:schemeClr val="dk1"/>
                </a:solidFill>
              </a:rPr>
              <a:t>Coming Home:</a:t>
            </a:r>
            <a:r>
              <a:rPr lang="en-US">
                <a:solidFill>
                  <a:schemeClr val="dk1"/>
                </a:solidFill>
              </a:rPr>
              <a:t> Sharing meat with family.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want players to </a:t>
            </a:r>
            <a:r>
              <a:rPr lang="en-US" b="1">
                <a:solidFill>
                  <a:schemeClr val="dk1"/>
                </a:solidFill>
              </a:rPr>
              <a:t>feel the tribal spirit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5] Traps and Bows (3:45)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"In the game, we have traditional tools. First, </a:t>
            </a:r>
            <a:r>
              <a:rPr lang="en-US" b="1">
                <a:solidFill>
                  <a:schemeClr val="dk1"/>
                </a:solidFill>
              </a:rPr>
              <a:t>Traps</a:t>
            </a:r>
            <a:r>
              <a:rPr lang="en-US">
                <a:solidFill>
                  <a:schemeClr val="dk1"/>
                </a:solidFill>
              </a:rPr>
              <a:t>. Players learn how to catch animals. Second, </a:t>
            </a:r>
            <a:r>
              <a:rPr lang="en-US" b="1">
                <a:solidFill>
                  <a:schemeClr val="dk1"/>
                </a:solidFill>
              </a:rPr>
              <a:t>Bows</a:t>
            </a:r>
            <a:r>
              <a:rPr lang="en-US">
                <a:solidFill>
                  <a:schemeClr val="dk1"/>
                </a:solidFill>
              </a:rPr>
              <a:t>. Even though hunters use guns now, the bow is still important for history. Using the VR controller feels like </a:t>
            </a:r>
            <a:r>
              <a:rPr lang="en-US" b="1">
                <a:solidFill>
                  <a:schemeClr val="dk1"/>
                </a:solidFill>
              </a:rPr>
              <a:t>pulling a real bow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6] The Rifle (4:45)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"This part is special: </a:t>
            </a:r>
            <a:r>
              <a:rPr lang="en-US" b="1">
                <a:solidFill>
                  <a:schemeClr val="dk1"/>
                </a:solidFill>
              </a:rPr>
              <a:t>The Rifle</a:t>
            </a:r>
            <a:r>
              <a:rPr lang="en-US">
                <a:solidFill>
                  <a:schemeClr val="dk1"/>
                </a:solidFill>
              </a:rPr>
              <a:t>. In Taiwan, indigenous hunters must use </a:t>
            </a:r>
            <a:r>
              <a:rPr lang="en-US" b="1">
                <a:solidFill>
                  <a:schemeClr val="dk1"/>
                </a:solidFill>
              </a:rPr>
              <a:t>handmade guns</a:t>
            </a:r>
            <a:r>
              <a:rPr lang="en-US">
                <a:solidFill>
                  <a:schemeClr val="dk1"/>
                </a:solidFill>
              </a:rPr>
              <a:t>. They can only shoot </a:t>
            </a:r>
            <a:r>
              <a:rPr lang="en-US" b="1">
                <a:solidFill>
                  <a:schemeClr val="dk1"/>
                </a:solidFill>
              </a:rPr>
              <a:t>one bullet</a:t>
            </a:r>
            <a:r>
              <a:rPr lang="en-US">
                <a:solidFill>
                  <a:schemeClr val="dk1"/>
                </a:solidFill>
              </a:rPr>
              <a:t> at a time. In our game, after you shoot, you must wait to reload. This teaches players to be </a:t>
            </a:r>
            <a:r>
              <a:rPr lang="en-US" b="1">
                <a:solidFill>
                  <a:schemeClr val="dk1"/>
                </a:solidFill>
              </a:rPr>
              <a:t>patient and careful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7] Game Modes (5:45)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"We have two modes: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Story Mode:</a:t>
            </a:r>
            <a:r>
              <a:rPr lang="en-US">
                <a:solidFill>
                  <a:schemeClr val="dk1"/>
                </a:solidFill>
              </a:rPr>
              <a:t> This is for schools. It tells the whole story of the festival.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Free Mode:</a:t>
            </a:r>
            <a:r>
              <a:rPr lang="en-US">
                <a:solidFill>
                  <a:schemeClr val="dk1"/>
                </a:solidFill>
              </a:rPr>
              <a:t> This is for museums. Visitors can try hunting quickly."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8] Hunting Rules (6:30)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"Our game teaches </a:t>
            </a:r>
            <a:r>
              <a:rPr lang="en-US" b="1">
                <a:solidFill>
                  <a:schemeClr val="dk1"/>
                </a:solidFill>
              </a:rPr>
              <a:t>respect</a:t>
            </a:r>
            <a:r>
              <a:rPr lang="en-US">
                <a:solidFill>
                  <a:schemeClr val="dk1"/>
                </a:solidFill>
              </a:rPr>
              <a:t>. In most games, shooting the head is best. But the tribe elders said: </a:t>
            </a:r>
            <a:r>
              <a:rPr lang="en-US" b="1">
                <a:solidFill>
                  <a:schemeClr val="dk1"/>
                </a:solidFill>
              </a:rPr>
              <a:t>'No. That is bad. It causes too much pain to animals'</a:t>
            </a:r>
            <a:r>
              <a:rPr lang="en-US">
                <a:solidFill>
                  <a:schemeClr val="dk1"/>
                </a:solidFill>
              </a:rPr>
              <a:t> So, in our game: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Shooting the </a:t>
            </a:r>
            <a:r>
              <a:rPr lang="en-US" b="1">
                <a:solidFill>
                  <a:schemeClr val="dk1"/>
                </a:solidFill>
              </a:rPr>
              <a:t>Heart</a:t>
            </a:r>
            <a:r>
              <a:rPr lang="en-US">
                <a:solidFill>
                  <a:schemeClr val="dk1"/>
                </a:solidFill>
              </a:rPr>
              <a:t> gives high points. It is humane.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Shooting the </a:t>
            </a:r>
            <a:r>
              <a:rPr lang="en-US" b="1">
                <a:solidFill>
                  <a:schemeClr val="dk1"/>
                </a:solidFill>
              </a:rPr>
              <a:t>Head</a:t>
            </a:r>
            <a:r>
              <a:rPr lang="en-US">
                <a:solidFill>
                  <a:schemeClr val="dk1"/>
                </a:solidFill>
              </a:rPr>
              <a:t> gives low points.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use code to teach the </a:t>
            </a:r>
            <a:r>
              <a:rPr lang="en-US" b="1">
                <a:solidFill>
                  <a:schemeClr val="dk1"/>
                </a:solidFill>
              </a:rPr>
              <a:t>right values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[Slide 9] Expert Feedback (7:30)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(Change Slide)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"We asked tribe experts to play our game. They helped us fix mistakes.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Mistake 1:</a:t>
            </a:r>
            <a:r>
              <a:rPr lang="en-US">
                <a:solidFill>
                  <a:schemeClr val="dk1"/>
                </a:solidFill>
              </a:rPr>
              <a:t> We put weapons inside the camp. They said: </a:t>
            </a:r>
            <a:r>
              <a:rPr lang="en-US" b="1">
                <a:solidFill>
                  <a:schemeClr val="dk1"/>
                </a:solidFill>
              </a:rPr>
              <a:t>'No, that is bad luck.'</a:t>
            </a:r>
            <a:r>
              <a:rPr lang="en-US">
                <a:solidFill>
                  <a:schemeClr val="dk1"/>
                </a:solidFill>
              </a:rPr>
              <a:t> So we moved it.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Mistake 2:</a:t>
            </a:r>
            <a:r>
              <a:rPr lang="en-US">
                <a:solidFill>
                  <a:schemeClr val="dk1"/>
                </a:solidFill>
              </a:rPr>
              <a:t> Our gun was too modern. We changed it to a </a:t>
            </a:r>
            <a:r>
              <a:rPr lang="en-US" b="1">
                <a:solidFill>
                  <a:schemeClr val="dk1"/>
                </a:solidFill>
              </a:rPr>
              <a:t>handmade gun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Their advice made our game </a:t>
            </a:r>
            <a:r>
              <a:rPr lang="en-US" b="1">
                <a:solidFill>
                  <a:schemeClr val="dk1"/>
                </a:solidFill>
              </a:rPr>
              <a:t>correct</a:t>
            </a:r>
            <a:r>
              <a:rPr lang="en-US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71500"/>
            <a:ext cx="11049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05351" y="1148804"/>
            <a:ext cx="10381297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Developing a VR Serious Game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 to Preserve Puyuma Hunting Culture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152525" y="3720554"/>
            <a:ext cx="988695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787160"/>
                </a:solidFill>
                <a:latin typeface="Azeret Mono"/>
                <a:ea typeface="Azeret Mono"/>
                <a:cs typeface="Azeret Mono"/>
                <a:sym typeface="Azeret Mono"/>
              </a:rPr>
              <a:t>A Case Study of the Nanwang Community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52525" y="4718744"/>
            <a:ext cx="98869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Chih-Wei Shiu &amp; Qi-Hui Tian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152525" y="5214044"/>
            <a:ext cx="98869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National Yunlin University of Science and Technology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997DF0DA-80BE-7496-EFCC-EADD9C62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 descr="image.png">
            <a:extLst>
              <a:ext uri="{FF2B5EF4-FFF2-40B4-BE49-F238E27FC236}">
                <a16:creationId xmlns:a16="http://schemas.microsoft.com/office/drawing/2014/main" id="{BB57F452-89A9-C442-32FF-AF56ED9E25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7969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>
            <a:extLst>
              <a:ext uri="{FF2B5EF4-FFF2-40B4-BE49-F238E27FC236}">
                <a16:creationId xmlns:a16="http://schemas.microsoft.com/office/drawing/2014/main" id="{8889A166-759D-23F1-6B33-8F18C1BDA0A7}"/>
              </a:ext>
            </a:extLst>
          </p:cNvPr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  <a:endParaRPr dirty="0"/>
          </a:p>
        </p:txBody>
      </p:sp>
      <p:sp>
        <p:nvSpPr>
          <p:cNvPr id="220" name="Google Shape;220;p21">
            <a:extLst>
              <a:ext uri="{FF2B5EF4-FFF2-40B4-BE49-F238E27FC236}">
                <a16:creationId xmlns:a16="http://schemas.microsoft.com/office/drawing/2014/main" id="{3CBE3A54-ACDB-B591-3808-16EAE9D05AC4}"/>
              </a:ext>
            </a:extLst>
          </p:cNvPr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>
            <a:extLst>
              <a:ext uri="{FF2B5EF4-FFF2-40B4-BE49-F238E27FC236}">
                <a16:creationId xmlns:a16="http://schemas.microsoft.com/office/drawing/2014/main" id="{3F27445A-C5C7-2457-3843-91BC310258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Watch This Epic Deer Chase Under a Stormy Sky!.mp4">
            <a:hlinkClick r:id="" action="ppaction://media"/>
            <a:extLst>
              <a:ext uri="{FF2B5EF4-FFF2-40B4-BE49-F238E27FC236}">
                <a16:creationId xmlns:a16="http://schemas.microsoft.com/office/drawing/2014/main" id="{D873DBC4-DFE5-D0F5-D20D-1DB37F612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22314" b="21763"/>
          <a:stretch>
            <a:fillRect/>
          </a:stretch>
        </p:blipFill>
        <p:spPr>
          <a:xfrm>
            <a:off x="2092510" y="2040688"/>
            <a:ext cx="3600000" cy="3579062"/>
          </a:xfrm>
          <a:prstGeom prst="rect">
            <a:avLst/>
          </a:prstGeom>
        </p:spPr>
      </p:pic>
      <p:pic>
        <p:nvPicPr>
          <p:cNvPr id="3" name="What Secrets Lie Beyond the Red Door in This Enchanting Forest_.mp4">
            <a:hlinkClick r:id="" action="ppaction://media"/>
            <a:extLst>
              <a:ext uri="{FF2B5EF4-FFF2-40B4-BE49-F238E27FC236}">
                <a16:creationId xmlns:a16="http://schemas.microsoft.com/office/drawing/2014/main" id="{8D7460D0-3FD7-640A-4B1D-88C3D7F66B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1804" b="22209"/>
          <a:stretch>
            <a:fillRect/>
          </a:stretch>
        </p:blipFill>
        <p:spPr>
          <a:xfrm>
            <a:off x="6886800" y="2129770"/>
            <a:ext cx="3600000" cy="35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571500" y="571500"/>
            <a:ext cx="52006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Impact &amp; Future Work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71500" y="1238250"/>
            <a:ext cx="4953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71500" y="22098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Educational Impact: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Provides a safe, engaging way for elementary students to learn heritage without physical risk.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571500" y="35052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Cultural Promotion: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Enables museums to showcase Puyuma traditions to tourists through interactive technology.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571500" y="48006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Future Features: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Integrating cultural taboos into Animal AI (e.g., prohibiting hunting pregnant animals) and expanding the cultural encyclopedia.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2090749"/>
            <a:ext cx="88392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2076450" y="2959370"/>
            <a:ext cx="803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Thank you for your attention.</a:t>
            </a:r>
            <a:endParaRPr sz="2400"/>
          </a:p>
        </p:txBody>
      </p:sp>
      <p:sp>
        <p:nvSpPr>
          <p:cNvPr id="241" name="Google Shape;241;p23"/>
          <p:cNvSpPr txBox="1"/>
          <p:nvPr/>
        </p:nvSpPr>
        <p:spPr>
          <a:xfrm>
            <a:off x="2076450" y="3632774"/>
            <a:ext cx="803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Special thanks to the Nanwang Community &amp; NSTC</a:t>
            </a:r>
            <a:endParaRPr sz="2400"/>
          </a:p>
        </p:txBody>
      </p:sp>
      <p:sp>
        <p:nvSpPr>
          <p:cNvPr id="242" name="Google Shape;242;p23"/>
          <p:cNvSpPr txBox="1"/>
          <p:nvPr/>
        </p:nvSpPr>
        <p:spPr>
          <a:xfrm>
            <a:off x="7052925" y="3774550"/>
            <a:ext cx="517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571500"/>
            <a:ext cx="520065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Background &amp; Challenges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71500" y="1762125"/>
            <a:ext cx="4953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2471737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Intangible Heritage at Risk: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The hunting culture of the Puyuma tribe faces extinction due to modernization and urban migration.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767137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Legal Restrictions: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Taiwan's strict laws prohibit modern firearms and limit hunting seasons, disrupting traditional transmission.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5062537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Safety Concerns: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Real-world experiential learning is inherently dangerous, making it difficult to teach the next generation safely.</a:t>
            </a:r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l="24911" r="10899"/>
          <a:stretch/>
        </p:blipFill>
        <p:spPr>
          <a:xfrm>
            <a:off x="5772150" y="0"/>
            <a:ext cx="641985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0574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428750" y="1853058"/>
            <a:ext cx="4429125" cy="146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Immersion &amp; Presence: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VR creates a sense of "being there," allowing users to experience rituals that are otherwise inaccessible.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428750" y="3553866"/>
            <a:ext cx="4429125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Safe Learning Environment: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Simulates dangerous terrains and weapon usage without physical risk to students.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428750" y="4889003"/>
            <a:ext cx="4429125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Serious Games: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Combines educational goals with entertainment to foster engagement and cultural identification.</a:t>
            </a:r>
            <a:endParaRPr/>
          </a:p>
        </p:txBody>
      </p:sp>
      <p:pic>
        <p:nvPicPr>
          <p:cNvPr id="112" name="Google Shape;11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2066925"/>
            <a:ext cx="52673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1900683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500" y="3601491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500" y="493662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The Solution: VR Serious Games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85987"/>
            <a:ext cx="3492549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185987"/>
            <a:ext cx="3492549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185987"/>
            <a:ext cx="3492549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700" y="248126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1012537" y="3433762"/>
            <a:ext cx="261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Spirit Boundary 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866775" y="4033837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A ritual barrier made of Miscanthus grass to block ancestral spirits. Participants toss betel nuts to ward off evil.</a:t>
            </a:r>
            <a:endParaRPr/>
          </a:p>
        </p:txBody>
      </p:sp>
      <p:pic>
        <p:nvPicPr>
          <p:cNvPr id="130" name="Google Shape;13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0" y="248126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5330904" y="3433762"/>
            <a:ext cx="153019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Camp Rituals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645074" y="4033837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Strict social hierarchy is observed. The patriarch sleeps outside, and mountain worship rituals are performed before camp setup.</a:t>
            </a:r>
            <a:endParaRPr/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3299" y="2481262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9114204" y="3433762"/>
            <a:ext cx="152019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Homecoming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423374" y="4033837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Women build victory gates. Game is shared with family and friends, symbolizing the community's unity and sharing culture.</a:t>
            </a:r>
            <a:endParaRPr/>
          </a:p>
        </p:txBody>
      </p:sp>
      <p:pic>
        <p:nvPicPr>
          <p:cNvPr id="136" name="Google Shape;13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27200" y="267176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81687" y="2671762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83799" y="26717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Cultural Foundation: The Grand Hunting Festival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571500" y="2433637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Trap Mechanics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571500" y="2833687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Traps are vital for catching both small game (rodents) and large game (boars). The game simulates proper placement and activation.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571500" y="3986212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The Role of Bows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571500" y="4386262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While less common in modern hunting, bows hold deep symbolic value. The game uses controller tension to simulate the draw weight and release of traditional bamboo bows.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Traditional Tools: Traps &amp; Bows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750" y="3577975"/>
            <a:ext cx="2901274" cy="29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背景白色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350" y="846800"/>
            <a:ext cx="3722925" cy="29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0575" y="3577975"/>
            <a:ext cx="2901274" cy="29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571500" y="571500"/>
            <a:ext cx="520065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Traditional Rifles &amp; Law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571500" y="1762125"/>
            <a:ext cx="4953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571500" y="2662237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Evolution of Tools: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Firearms have replaced bows for efficiency, but cultural respect for the animal remains paramount.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571500" y="3957637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Legal Compliance:</a:t>
            </a: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Taiwan's laws restrict Indigenous hunters to self-made weapons. The game accurately models: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95325" y="50625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62000" y="506253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Handmade construction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695325" y="5367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762000" y="536733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Single-shot mechanism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95325" y="56721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762000" y="567213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Muzzle-loading process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0" y="168864"/>
            <a:ext cx="6667500" cy="372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650" y="2662225"/>
            <a:ext cx="3877451" cy="38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38300"/>
            <a:ext cx="528637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638300"/>
            <a:ext cx="52863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866775" y="1933575"/>
            <a:ext cx="49306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Story Mode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866775" y="2571750"/>
            <a:ext cx="469582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Designed for deep cultural immersion. The player assumes the role of a returning tribesperson, guided by a patriarch through the full ritual process, from the Spirit Boundary to the Homecoming celebration.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6629400" y="1933575"/>
            <a:ext cx="49306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Free Hunting Mode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6629400" y="2571750"/>
            <a:ext cx="4695825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A structured, non-narrative experience designed for museums and exhibitions. Allows users to safely explore the environment and understand hunting mechanics without the time commitment of the full story.</a:t>
            </a:r>
            <a:endParaRPr/>
          </a:p>
        </p:txBody>
      </p:sp>
      <p:pic>
        <p:nvPicPr>
          <p:cNvPr id="186" name="Google Shape;18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1943100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9400" y="1943100"/>
            <a:ext cx="2000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System Architecture &amp; Game Modes</a:t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6334125" y="1684287"/>
            <a:ext cx="55506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8C7356"/>
                </a:solidFill>
                <a:latin typeface="Arimo"/>
                <a:ea typeface="Arimo"/>
                <a:cs typeface="Arimo"/>
                <a:sym typeface="Arimo"/>
              </a:rPr>
              <a:t>The "One Shot" Rule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6334125" y="2227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Puyuma culture emphasizes minimizing animal suffering. The game's damage calculation reflects this ethical stance: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7191375" y="3179712"/>
            <a:ext cx="4429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Heart/Neck: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Critical Damage. The culturally preferred target for a humane kill.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7191375" y="4149179"/>
            <a:ext cx="4429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Head: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High Damage, but discouraged due to the risk of deflection and inaccuracy.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7191375" y="5118645"/>
            <a:ext cx="4429125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Limbs: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Low Damage. Considered poor hunting practice.</a:t>
            </a:r>
            <a:endParaRPr/>
          </a:p>
        </p:txBody>
      </p:sp>
      <p:pic>
        <p:nvPicPr>
          <p:cNvPr id="201" name="Google Shape;20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125" y="3227337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5125" y="419680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5" y="5166270"/>
            <a:ext cx="171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Cultural Values in Mechanics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875" y="1816300"/>
            <a:ext cx="4630800" cy="46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D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1047750" y="2584400"/>
            <a:ext cx="105727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Tutorial Location: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Initially placed inside the camp, experts advised moving it outside as weapon use within the camp is a cultural taboo.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047750" y="3553866"/>
            <a:ext cx="105727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Weapon Authenticity: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The prototype used an automatic rifle. This was corrected to a single-shot, muzzle-loading rifle to align with current Indigenous regulations.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047750" y="4523333"/>
            <a:ext cx="105727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Aiming Logic:</a:t>
            </a:r>
            <a:r>
              <a:rPr lang="en-US" sz="1800" b="0" i="0" u="none" strike="noStrike" cap="none">
                <a:solidFill>
                  <a:srgbClr val="4A453A"/>
                </a:solidFill>
                <a:latin typeface="Arimo"/>
                <a:ea typeface="Arimo"/>
                <a:cs typeface="Arimo"/>
                <a:sym typeface="Arimo"/>
              </a:rPr>
              <a:t> Adjusted hit zones to prioritize chest shots over headshots, reflecting real-world hunting wisdom regarding animal physiology.</a:t>
            </a:r>
            <a:endParaRPr/>
          </a:p>
        </p:txBody>
      </p:sp>
      <p:pic>
        <p:nvPicPr>
          <p:cNvPr id="216" name="Google Shape;21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632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601491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57095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571500" y="57150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2A25"/>
                </a:solidFill>
                <a:latin typeface="Arimo"/>
                <a:ea typeface="Arimo"/>
                <a:cs typeface="Arimo"/>
                <a:sym typeface="Arimo"/>
              </a:rPr>
              <a:t>Refining with Community Experts</a:t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571500" y="1238250"/>
            <a:ext cx="11049000" cy="19050"/>
          </a:xfrm>
          <a:prstGeom prst="rect">
            <a:avLst/>
          </a:prstGeom>
          <a:solidFill>
            <a:srgbClr val="D4CF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Macintosh PowerPoint</Application>
  <PresentationFormat>寬螢幕</PresentationFormat>
  <Paragraphs>121</Paragraphs>
  <Slides>12</Slides>
  <Notes>12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Arimo</vt:lpstr>
      <vt:lpstr>Azeret Mono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2025-12-10T15:27:00Z</dcterms:modified>
</cp:coreProperties>
</file>